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71" r:id="rId4"/>
    <p:sldId id="274" r:id="rId5"/>
    <p:sldId id="275" r:id="rId6"/>
    <p:sldId id="269" r:id="rId7"/>
    <p:sldId id="276" r:id="rId8"/>
    <p:sldId id="270" r:id="rId9"/>
    <p:sldId id="278" r:id="rId10"/>
    <p:sldId id="277" r:id="rId11"/>
    <p:sldId id="279" r:id="rId12"/>
    <p:sldId id="280" r:id="rId13"/>
    <p:sldId id="272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A7BFC5B8-DFB3-47CD-B1CF-A7178453BCEE}">
          <p14:sldIdLst>
            <p14:sldId id="256"/>
            <p14:sldId id="260"/>
          </p14:sldIdLst>
        </p14:section>
        <p14:section name="모달" id="{03BFA3F4-C408-4566-B9B5-437F7E80272D}">
          <p14:sldIdLst>
            <p14:sldId id="271"/>
            <p14:sldId id="274"/>
            <p14:sldId id="275"/>
            <p14:sldId id="269"/>
            <p14:sldId id="276"/>
          </p14:sldIdLst>
        </p14:section>
        <p14:section name="탭" id="{CE488271-1504-42B3-8EB2-1883606152BC}">
          <p14:sldIdLst>
            <p14:sldId id="270"/>
            <p14:sldId id="278"/>
            <p14:sldId id="277"/>
            <p14:sldId id="279"/>
            <p14:sldId id="280"/>
          </p14:sldIdLst>
        </p14:section>
        <p14:section name="후기 및 성찰" id="{C573A198-4283-4F4A-97A9-3B22FEA3903B}">
          <p14:sldIdLst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88C5D"/>
    <a:srgbClr val="1F1F1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984" autoAdjust="0"/>
    <p:restoredTop sz="81882" autoAdjust="0"/>
  </p:normalViewPr>
  <p:slideViewPr>
    <p:cSldViewPr snapToGrid="0">
      <p:cViewPr varScale="1">
        <p:scale>
          <a:sx n="93" d="100"/>
          <a:sy n="93" d="100"/>
        </p:scale>
        <p:origin x="-10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D5CC3-9965-496C-9A96-3952006114F1}" type="datetimeFigureOut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8D9B-8725-4AA6-A382-DD52A3930F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067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27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5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탭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PW</a:t>
            </a:r>
            <a:r>
              <a:rPr lang="ko-KR" altLang="en-US" dirty="0"/>
              <a:t>찾기 창을 예상안을 구상해보고 적절한 태그를 사용해줍니다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36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상호작용과 동적인 기능을 구현하였으나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구현하는 데 사용한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label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태그의 한계를 느꼈습니다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추후에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열기 및 닫기 동작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입력 처리 등을 구현하여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기능성을 향상시킬 것입니다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레이아웃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스타일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상호작용 등을 다루는 과정에서 수많은 실험과 시행착오를 통해 기술을 습득했습니다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이런 경험은 개발자로서 성장하는 계기가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앞으로의 발전 방향을 고민하게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527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 err="1"/>
              <a:t>modal_box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/>
              <a:t>input[type=“radio”]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쓰셨나요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닫는 버튼은 왜 </a:t>
            </a:r>
            <a:r>
              <a:rPr lang="en-US" altLang="ko-KR" dirty="0"/>
              <a:t>a</a:t>
            </a:r>
            <a:r>
              <a:rPr lang="ko-KR" altLang="en-US" dirty="0"/>
              <a:t>태그인가요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36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 err="1"/>
              <a:t>모달</a:t>
            </a:r>
            <a:r>
              <a:rPr lang="ko-KR" altLang="en-US" dirty="0"/>
              <a:t> 보여주기 전에 </a:t>
            </a:r>
            <a:r>
              <a:rPr lang="en-US" altLang="ko-KR" dirty="0"/>
              <a:t>rooms </a:t>
            </a:r>
            <a:r>
              <a:rPr lang="ko-KR" altLang="en-US" dirty="0"/>
              <a:t>하위 페이지 </a:t>
            </a:r>
            <a:r>
              <a:rPr lang="en-US" altLang="ko-KR" dirty="0"/>
              <a:t>3</a:t>
            </a:r>
            <a:r>
              <a:rPr lang="ko-KR" altLang="en-US" dirty="0"/>
              <a:t>개 제작한 것도 언급만 하기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</a:t>
            </a:r>
            <a:r>
              <a:rPr lang="ko-KR" altLang="en-US" dirty="0"/>
              <a:t>특징</a:t>
            </a:r>
            <a:r>
              <a:rPr lang="en-US" altLang="ko-KR" dirty="0"/>
              <a:t>!!!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만 사용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45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/>
              <a:t>팝업과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특징</a:t>
            </a:r>
            <a:r>
              <a:rPr lang="en-US" altLang="ko-KR" sz="1200" dirty="0"/>
              <a:t>]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/>
              <a:t>팝업은 브라우저 창이 하나 새로 생성되어 두개 이상의 브라우저창이 존재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브라우저 창 위에 레이어 창이 뜨는 개념으로 하나의 브라우저 창이 존재</a:t>
            </a:r>
            <a:endParaRPr lang="en-US" altLang="ko-KR" sz="12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2. </a:t>
            </a:r>
            <a:r>
              <a:rPr lang="ko-KR" altLang="en-US" sz="1200" dirty="0"/>
              <a:t>팝업대신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선택한 </a:t>
            </a:r>
            <a:r>
              <a:rPr lang="en-US" altLang="ko-KR" sz="1200" dirty="0"/>
              <a:t>[</a:t>
            </a:r>
            <a:r>
              <a:rPr lang="ko-KR" altLang="en-US" sz="1200" dirty="0"/>
              <a:t>이유</a:t>
            </a:r>
            <a:r>
              <a:rPr lang="en-US" altLang="ko-KR" sz="1200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새로운 창이 내부에서 뜨기 때문에 페이지 전환이 없으므로 빠르고 편리하게 느껴지는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10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checkbox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연동은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을 누르면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라벨 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-. Checkbox</a:t>
            </a:r>
            <a:r>
              <a:rPr lang="ko-KR" altLang="en-US" dirty="0"/>
              <a:t>와 </a:t>
            </a:r>
            <a:r>
              <a:rPr lang="ko-KR" altLang="en-US" dirty="0" err="1"/>
              <a:t>연동되어있는</a:t>
            </a:r>
            <a:r>
              <a:rPr lang="ko-KR" altLang="en-US" dirty="0"/>
              <a:t> 라벨</a:t>
            </a:r>
            <a:r>
              <a:rPr lang="en-US" altLang="ko-KR" dirty="0"/>
              <a:t>2</a:t>
            </a:r>
            <a:r>
              <a:rPr lang="ko-KR" altLang="en-US" dirty="0"/>
              <a:t>가 속한 </a:t>
            </a:r>
            <a:r>
              <a:rPr lang="ko-KR" altLang="en-US" dirty="0" err="1"/>
              <a:t>모달박스</a:t>
            </a:r>
            <a:r>
              <a:rPr lang="ko-KR" altLang="en-US" dirty="0"/>
              <a:t>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체크박스의 라벨</a:t>
            </a:r>
            <a:r>
              <a:rPr lang="en-US" altLang="ko-KR" dirty="0"/>
              <a:t>1</a:t>
            </a:r>
            <a:r>
              <a:rPr lang="ko-KR" altLang="en-US" dirty="0"/>
              <a:t>을 눌러 체크박스의 체크가 활성화되면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비활성화되며 </a:t>
            </a:r>
            <a:r>
              <a:rPr lang="en-US" altLang="ko-KR" dirty="0" err="1"/>
              <a:t>display:none</a:t>
            </a:r>
            <a:r>
              <a:rPr lang="ko-KR" altLang="en-US" dirty="0"/>
              <a:t>이 되며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ko-KR" altLang="en-US" dirty="0" err="1"/>
              <a:t>숨김처리</a:t>
            </a:r>
            <a:r>
              <a:rPr lang="ko-KR" altLang="en-US" dirty="0"/>
              <a:t>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507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input[type=“checkbox” id=“</a:t>
            </a:r>
            <a:r>
              <a:rPr lang="en-US" altLang="ko-KR" dirty="0" err="1"/>
              <a:t>modal_login</a:t>
            </a:r>
            <a:r>
              <a:rPr lang="en-US" altLang="ko-KR" dirty="0"/>
              <a:t>”] </a:t>
            </a:r>
            <a:r>
              <a:rPr lang="ko-KR" altLang="en-US" dirty="0"/>
              <a:t>태그를 생성하고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label, div</a:t>
            </a:r>
            <a:r>
              <a:rPr lang="ko-KR" altLang="en-US" dirty="0"/>
              <a:t>의 자식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Modal_box</a:t>
            </a:r>
            <a:r>
              <a:rPr lang="ko-KR" altLang="en-US" dirty="0"/>
              <a:t>를 </a:t>
            </a:r>
            <a:r>
              <a:rPr lang="ko-KR" altLang="en-US" dirty="0" err="1"/>
              <a:t>뷰포트의</a:t>
            </a:r>
            <a:r>
              <a:rPr lang="ko-KR" altLang="en-US" dirty="0"/>
              <a:t> 중앙에 띄우기 위해 </a:t>
            </a:r>
            <a:r>
              <a:rPr lang="en-US" altLang="ko-KR" dirty="0" err="1"/>
              <a:t>position:fixed</a:t>
            </a:r>
            <a:r>
              <a:rPr lang="ko-KR" altLang="en-US" dirty="0"/>
              <a:t>로 설정하고 중앙에 위치시킵니다</a:t>
            </a:r>
            <a:r>
              <a:rPr lang="en-US" altLang="ko-KR" dirty="0"/>
              <a:t>. </a:t>
            </a:r>
            <a:r>
              <a:rPr lang="ko-KR" altLang="en-US" dirty="0" err="1"/>
              <a:t>모달창이</a:t>
            </a:r>
            <a:r>
              <a:rPr lang="ko-KR" altLang="en-US" dirty="0"/>
              <a:t> 최상위에 떠야 하기 때문에 </a:t>
            </a:r>
            <a:r>
              <a:rPr lang="en-US" altLang="ko-KR" dirty="0"/>
              <a:t>Z-index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으로 설정해줬습니다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코딩했습니다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32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로그인창을</a:t>
            </a:r>
            <a:r>
              <a:rPr lang="ko-KR" altLang="en-US" dirty="0"/>
              <a:t> 예상안을 구상해보고 적절한 태그를 사용해줍니다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Id</a:t>
            </a:r>
            <a:r>
              <a:rPr lang="ko-KR" altLang="en-US" dirty="0"/>
              <a:t>찾기</a:t>
            </a:r>
            <a:r>
              <a:rPr lang="en-US" altLang="ko-KR" dirty="0"/>
              <a:t>, pw</a:t>
            </a:r>
            <a:r>
              <a:rPr lang="ko-KR" altLang="en-US" dirty="0"/>
              <a:t>찾기에 </a:t>
            </a:r>
            <a:r>
              <a:rPr lang="en-US" altLang="ko-KR" dirty="0"/>
              <a:t>a</a:t>
            </a:r>
            <a:r>
              <a:rPr lang="ko-KR" altLang="en-US" dirty="0"/>
              <a:t>태그가 아닌 </a:t>
            </a:r>
            <a:r>
              <a:rPr lang="en-US" altLang="ko-KR" dirty="0"/>
              <a:t>label</a:t>
            </a:r>
            <a:r>
              <a:rPr lang="ko-KR" altLang="en-US" dirty="0"/>
              <a:t>을 쓴 이유는</a:t>
            </a:r>
            <a:r>
              <a:rPr lang="en-US" altLang="ko-KR" dirty="0"/>
              <a:t> </a:t>
            </a:r>
            <a:r>
              <a:rPr lang="ko-KR" altLang="en-US" dirty="0" err="1"/>
              <a:t>모달창처럼</a:t>
            </a:r>
            <a:r>
              <a:rPr lang="en-US" altLang="ko-KR" dirty="0"/>
              <a:t>, </a:t>
            </a:r>
            <a:r>
              <a:rPr lang="ko-KR" altLang="en-US" dirty="0"/>
              <a:t>새로운 브라우저 창을 사용하지 않고</a:t>
            </a:r>
            <a:r>
              <a:rPr lang="en-US" altLang="ko-KR" dirty="0"/>
              <a:t> </a:t>
            </a:r>
            <a:r>
              <a:rPr lang="ko-KR" altLang="en-US" dirty="0"/>
              <a:t>기존의 브라우저창에서 가볍고 깔끔한 느낌을 받기 때문에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4987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4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탭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radio</a:t>
            </a:r>
            <a:r>
              <a:rPr lang="ko-KR" altLang="en-US" dirty="0"/>
              <a:t>이면서 </a:t>
            </a:r>
            <a:r>
              <a:rPr lang="en-US" altLang="ko-KR" dirty="0"/>
              <a:t>name</a:t>
            </a:r>
            <a:r>
              <a:rPr lang="ko-KR" altLang="en-US" dirty="0"/>
              <a:t>이 같은 </a:t>
            </a:r>
            <a:r>
              <a:rPr lang="en-US" altLang="ko-KR" dirty="0"/>
              <a:t>input </a:t>
            </a:r>
            <a:r>
              <a:rPr lang="ko-KR" altLang="en-US" dirty="0"/>
              <a:t>태그</a:t>
            </a:r>
            <a:r>
              <a:rPr lang="en-US" altLang="ko-KR" dirty="0"/>
              <a:t> 2</a:t>
            </a:r>
            <a:r>
              <a:rPr lang="ko-KR" altLang="en-US" dirty="0"/>
              <a:t>개와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각각 연동해줍니다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왼쪽을 누르면 왼쪽의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오른쪽을 누르면 오른쪽 체크박스의 체크가 활성화 되는 것을 확인할 수 있습니다</a:t>
            </a:r>
            <a:r>
              <a:rPr lang="en-US" altLang="ko-KR" dirty="0"/>
              <a:t>. Input</a:t>
            </a:r>
            <a:r>
              <a:rPr lang="ko-KR" altLang="en-US" dirty="0"/>
              <a:t>태그의 </a:t>
            </a:r>
            <a:r>
              <a:rPr lang="en-US" altLang="ko-KR" dirty="0"/>
              <a:t>name</a:t>
            </a:r>
            <a:r>
              <a:rPr lang="ko-KR" altLang="en-US" dirty="0"/>
              <a:t>이 같기 때문에 체크가 하나만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기본 컨텐츠</a:t>
            </a:r>
            <a:r>
              <a:rPr lang="en-US" altLang="ko-KR" dirty="0"/>
              <a:t>, </a:t>
            </a:r>
            <a:r>
              <a:rPr lang="ko-KR" altLang="en-US" dirty="0"/>
              <a:t>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만들고</a:t>
            </a:r>
            <a:r>
              <a:rPr lang="en-US" altLang="ko-KR" dirty="0"/>
              <a:t> </a:t>
            </a:r>
            <a:r>
              <a:rPr lang="ko-KR" altLang="en-US" dirty="0"/>
              <a:t>평소엔 왼쪽 컨텐츠</a:t>
            </a:r>
            <a:r>
              <a:rPr lang="en-US" altLang="ko-KR" dirty="0"/>
              <a:t>, </a:t>
            </a:r>
            <a:r>
              <a:rPr lang="ko-KR" altLang="en-US" dirty="0"/>
              <a:t>오른쪽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왼쪽 라벨을 눌러 왼쪽 체크박스의 체크가 활성화되면 왼쪽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똑같이 오른쪽 라벨을 눌러 오른쪽 체크박스의 체크가 활성화되면 </a:t>
            </a:r>
            <a:r>
              <a:rPr lang="ko-KR" altLang="en-US" dirty="0" err="1"/>
              <a:t>옹른쪽</a:t>
            </a:r>
            <a:r>
              <a:rPr lang="ko-KR" altLang="en-US" dirty="0"/>
              <a:t> 컨텐츠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표시되며 기본 컨텐츠를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004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input[type=“radio”] </a:t>
            </a:r>
            <a:r>
              <a:rPr lang="ko-KR" altLang="en-US" dirty="0"/>
              <a:t>태그를 생성하고</a:t>
            </a:r>
            <a:r>
              <a:rPr lang="en-US" altLang="ko-KR" dirty="0"/>
              <a:t>, name </a:t>
            </a:r>
            <a:r>
              <a:rPr lang="ko-KR" altLang="en-US" dirty="0"/>
              <a:t>속성은 같게</a:t>
            </a:r>
            <a:r>
              <a:rPr lang="en-US" altLang="ko-KR" dirty="0"/>
              <a:t>, id </a:t>
            </a:r>
            <a:r>
              <a:rPr lang="ko-KR" altLang="en-US" dirty="0"/>
              <a:t>속성은 다르게 설정합니다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id</a:t>
            </a:r>
            <a:r>
              <a:rPr lang="ko-KR" altLang="en-US" dirty="0"/>
              <a:t>찾기 블록이 될 </a:t>
            </a:r>
            <a:r>
              <a:rPr lang="en-US" altLang="ko-KR" dirty="0"/>
              <a:t>div</a:t>
            </a:r>
            <a:r>
              <a:rPr lang="ko-KR" altLang="en-US" dirty="0"/>
              <a:t>의 자식으로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</a:t>
            </a:r>
            <a:r>
              <a:rPr lang="ko-KR" altLang="en-US" sz="1200" dirty="0"/>
              <a:t>코딩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45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C96B1D-63B3-42A3-A9BC-63C648A0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2403773-E3F9-4796-ABD4-C4CA0162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9B1E70D-AB00-4591-9101-6982EA9C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7B05-6D15-4F51-824C-D10783A6CF14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2B0F81-9D4B-4C3A-B838-E3664F89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7FCAD7-FA58-4117-87E6-EC3B1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8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26363C-A3FC-44A4-8BF8-3754357E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AA3A84A-6A76-4971-9FD5-8187885CE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F74608-7061-47EC-8DD7-CA6F532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55E9-6834-4B68-B465-64688D796C5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5FFA7-15FD-48F7-9012-790CCDC3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CA30E98-782D-4038-B171-533CF10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2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6152702-15BE-4237-A0CD-425D95F9F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D716EFE-575F-4B5D-BFF0-D54C5A4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785CD30-B2C0-49B9-B266-0F795B01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BCAE-24CC-4BE5-98B1-637F8B7B7D3C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29C6F88-200E-434D-B34C-9712A709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440F45-6916-4651-9C66-9F7479D3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5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676BAA-BF76-4AD9-A526-36654DB4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1C0CBC-B66B-4592-AEEB-76E8C573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68C1A3F-FB8C-4E1E-BA28-6DC936C9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C3CA-20D0-4DD9-B507-96890F450575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66801B3-5175-48B8-8E20-3A5042E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120EF208-4577-4DFF-A4CA-62305DA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70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303EC4-CB0F-4657-A7CF-36708B6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2DB3ED4-9B54-4166-868D-E748033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89DFF2-28F5-4A20-B861-1D26042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F5B2-178E-48E9-82F9-5BA5D3B2F3E1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1353EC-6876-48C5-887B-13A1BC19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B40F828-7221-4948-92E0-6E04E2A1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16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E1788-C1D4-47A2-963F-286322D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8523389-6C4C-4B24-880E-4B3B1E645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3567D3C-9308-4495-8936-6787749C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AAD6FAE-B13B-4A3B-9267-97DBA5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B4B6-DE81-43DD-AC20-D0A5645BF72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CDAB9B4-262D-4FA1-97B8-49632624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8F8B9197-E3FA-4AFD-AF14-1E8B2840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84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61BED2-E4E9-4AD1-B503-9B9811E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555419A-9647-48AD-8A4E-EBEB2FEF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658D099-D9F7-46AD-8339-C6086080D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7A2B709-C8EA-44D1-BA12-3A7719781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D7C2F21-4AC9-4EFF-A8BF-747ADDE9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41BBF5C-BD64-4389-A1CA-CA0E2AF0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262-F07B-46DF-9D5E-00632537074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9E95CAA-B2B5-463A-91A6-37BC8AD8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xmlns="" id="{5ED3AEB8-9EE7-4F61-B5D9-591CB2FB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3821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80596E-2D3B-43F8-AF86-9C0F3F6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0DF630F-D7FE-454F-BED5-0CBF6EEC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F34F-2995-4B7F-A365-DE577433E455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03ADE24-DBC6-4205-93FF-EC7BCA00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8BC5F4-6465-4D9F-B75D-6276200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663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D09595-941D-473A-818B-E0DFD69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E2FE-1E56-4B1C-8E20-9D1B00B5B90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14C9127-4874-4A78-8C82-40A5D13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0E18078C-E73C-427C-A35A-5A8CBA2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33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3356C0-E66E-4C98-A319-F49313E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D6C075-8D43-484B-963C-BC4EBFDF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C76746A-4F8D-4880-BC5F-AD60964D0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A7BB5E7-4988-4F34-9A4D-1DBE9E3F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3473-BC77-4184-9921-7EED8AE35AB4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EC759B9-6910-4F22-B625-24817A09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05E3C2-650D-4EE7-B5B8-FEEA564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013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AAE946-7BA5-4AFC-A2B3-FF1D8D5D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2309379-F058-4FC4-B4C0-E3C0DF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1D9D284-AEBA-48BD-B5F3-474D020A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D0CECA0-F5EE-4E02-AC37-57ED78F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3638-7BA3-4B79-89B7-A42A6F3E3020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967EB11-B8F1-42DF-8C89-7B358708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BC1A7F9-AB2F-491F-AEB3-6F146F02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69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8EF1940-3C37-4191-923C-6F038DE8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F6283B3-CFFA-4CEE-9C5C-015E68E2C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A12023-D0C2-477D-A397-7A0AB2A5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F82FB-1065-47C1-BE51-FFF250683599}" type="datetime1">
              <a:rPr lang="ko-KR" altLang="en-US" smtClean="0"/>
              <a:pPr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A01B752-0875-447E-AA25-37D244807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38440E9-A443-492C-AD97-59DB90F3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317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916B43-8559-4803-AE69-7953F013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533"/>
            <a:ext cx="9144000" cy="2387600"/>
          </a:xfrm>
        </p:spPr>
        <p:txBody>
          <a:bodyPr anchor="ctr"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</a:t>
            </a:r>
            <a:r>
              <a:rPr lang="ko-KR" altLang="en-US" dirty="0"/>
              <a:t>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705158B-BAFE-4043-BF61-5A0A9B7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6772"/>
            <a:ext cx="9144000" cy="1655762"/>
          </a:xfrm>
        </p:spPr>
        <p:txBody>
          <a:bodyPr/>
          <a:lstStyle/>
          <a:p>
            <a:r>
              <a:rPr lang="ko-KR" altLang="en-US" dirty="0" err="1"/>
              <a:t>노성빈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2B9BCD-9162-45E6-AED7-16CA5F60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585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7A38011F-1F7D-478C-BD49-57C561D4C840}"/>
              </a:ext>
            </a:extLst>
          </p:cNvPr>
          <p:cNvGrpSpPr/>
          <p:nvPr/>
        </p:nvGrpSpPr>
        <p:grpSpPr>
          <a:xfrm>
            <a:off x="777567" y="961283"/>
            <a:ext cx="2609530" cy="5625503"/>
            <a:chOff x="490122" y="964457"/>
            <a:chExt cx="2609530" cy="56255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919BE9E4-A24B-4DAF-A6CC-F163C68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10" t="34222" r="28592" b="34571"/>
            <a:stretch/>
          </p:blipFill>
          <p:spPr>
            <a:xfrm>
              <a:off x="490122" y="964457"/>
              <a:ext cx="2609530" cy="1743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52B4371-2EA9-414A-9B8F-7F2C7C6B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15" t="14961" r="27113" b="10880"/>
            <a:stretch/>
          </p:blipFill>
          <p:spPr>
            <a:xfrm>
              <a:off x="534367" y="4724868"/>
              <a:ext cx="2521037" cy="1865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9F20C0B5-07B8-4C42-9542-D55F5CF7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23" t="16141" r="26330" b="17667"/>
            <a:stretch/>
          </p:blipFill>
          <p:spPr>
            <a:xfrm>
              <a:off x="565424" y="2876150"/>
              <a:ext cx="2458925" cy="168077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58283B6E-1D55-46EC-B2A2-7420D86C3F37}"/>
                </a:ext>
              </a:extLst>
            </p:cNvPr>
            <p:cNvSpPr/>
            <p:nvPr/>
          </p:nvSpPr>
          <p:spPr>
            <a:xfrm>
              <a:off x="666750" y="3048000"/>
              <a:ext cx="2228850" cy="13620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12A0D6E-5998-401F-9171-873683FFA554}"/>
                </a:ext>
              </a:extLst>
            </p:cNvPr>
            <p:cNvSpPr/>
            <p:nvPr/>
          </p:nvSpPr>
          <p:spPr>
            <a:xfrm>
              <a:off x="666750" y="4838700"/>
              <a:ext cx="2228850" cy="16573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69B14AC-503B-42B2-BDA3-7F04862C6514}"/>
                </a:ext>
              </a:extLst>
            </p:cNvPr>
            <p:cNvSpPr/>
            <p:nvPr/>
          </p:nvSpPr>
          <p:spPr>
            <a:xfrm>
              <a:off x="923925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3EF81B5-9369-47EB-A575-7E8385E431D4}"/>
                </a:ext>
              </a:extLst>
            </p:cNvPr>
            <p:cNvSpPr/>
            <p:nvPr/>
          </p:nvSpPr>
          <p:spPr>
            <a:xfrm>
              <a:off x="1485900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xmlns="" id="{5DBF05D9-0DEB-421F-B828-93EC639F30E6}"/>
                </a:ext>
              </a:extLst>
            </p:cNvPr>
            <p:cNvCxnSpPr>
              <a:stCxn id="13" idx="1"/>
              <a:endCxn id="2" idx="1"/>
            </p:cNvCxnSpPr>
            <p:nvPr/>
          </p:nvCxnSpPr>
          <p:spPr>
            <a:xfrm rot="10800000" flipV="1">
              <a:off x="666751" y="2482156"/>
              <a:ext cx="257175" cy="1246882"/>
            </a:xfrm>
            <a:prstGeom prst="bentConnector3">
              <a:avLst>
                <a:gd name="adj1" fmla="val 18888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xmlns="" id="{CA4597F7-8117-4A9A-B729-F6542FA2B1C8}"/>
                </a:ext>
              </a:extLst>
            </p:cNvPr>
            <p:cNvCxnSpPr>
              <a:stCxn id="15" idx="3"/>
              <a:endCxn id="12" idx="3"/>
            </p:cNvCxnSpPr>
            <p:nvPr/>
          </p:nvCxnSpPr>
          <p:spPr>
            <a:xfrm>
              <a:off x="1981200" y="2482156"/>
              <a:ext cx="914400" cy="3185219"/>
            </a:xfrm>
            <a:prstGeom prst="bentConnector3">
              <a:avLst>
                <a:gd name="adj1" fmla="val 125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1C3539BB-5383-432C-A847-27A04863F210}"/>
                </a:ext>
              </a:extLst>
            </p:cNvPr>
            <p:cNvSpPr/>
            <p:nvPr/>
          </p:nvSpPr>
          <p:spPr>
            <a:xfrm>
              <a:off x="666750" y="1047750"/>
              <a:ext cx="2184400" cy="1597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AD4288F-574B-40D9-985D-A29E60BB5D90}"/>
              </a:ext>
            </a:extLst>
          </p:cNvPr>
          <p:cNvGrpSpPr/>
          <p:nvPr/>
        </p:nvGrpSpPr>
        <p:grpSpPr>
          <a:xfrm>
            <a:off x="4011885" y="1624013"/>
            <a:ext cx="4087847" cy="4288485"/>
            <a:chOff x="4011885" y="-3174"/>
            <a:chExt cx="4087847" cy="42884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49FC080D-A74E-453A-9822-AC422984D6A2}"/>
                </a:ext>
              </a:extLst>
            </p:cNvPr>
            <p:cNvGrpSpPr/>
            <p:nvPr/>
          </p:nvGrpSpPr>
          <p:grpSpPr>
            <a:xfrm>
              <a:off x="4011885" y="-3174"/>
              <a:ext cx="4087847" cy="4288485"/>
              <a:chOff x="4011885" y="-3174"/>
              <a:chExt cx="4087847" cy="42884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FEAB8165-4481-4E85-8DCD-6973C62E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8545"/>
              <a:stretch/>
            </p:blipFill>
            <p:spPr>
              <a:xfrm>
                <a:off x="4011885" y="-3174"/>
                <a:ext cx="4087847" cy="352879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657BB3A5-47E7-47C5-9699-ACC4B086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814" b="27599"/>
              <a:stretch/>
            </p:blipFill>
            <p:spPr>
              <a:xfrm>
                <a:off x="4011885" y="3525625"/>
                <a:ext cx="4087847" cy="38298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661EF8EE-249A-4DE2-A1C8-BA2341D61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9456" b="6764"/>
              <a:stretch/>
            </p:blipFill>
            <p:spPr>
              <a:xfrm>
                <a:off x="4011885" y="3895695"/>
                <a:ext cx="4087847" cy="2591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ECA4DCEC-E02C-4403-8972-90CD13F2D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7960" b="-246"/>
              <a:stretch/>
            </p:blipFill>
            <p:spPr>
              <a:xfrm>
                <a:off x="4011885" y="4128600"/>
                <a:ext cx="4087847" cy="156711"/>
              </a:xfrm>
              <a:prstGeom prst="rect">
                <a:avLst/>
              </a:prstGeom>
            </p:spPr>
          </p:pic>
        </p:grpSp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xmlns="" id="{88098B84-4515-4936-A9BE-DDF4A470F93C}"/>
                </a:ext>
              </a:extLst>
            </p:cNvPr>
            <p:cNvSpPr/>
            <p:nvPr/>
          </p:nvSpPr>
          <p:spPr>
            <a:xfrm>
              <a:off x="4538770" y="3454401"/>
              <a:ext cx="187325" cy="177005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xmlns="" id="{A5256092-1952-4D30-BF88-AE250DD26387}"/>
                </a:ext>
              </a:extLst>
            </p:cNvPr>
            <p:cNvSpPr/>
            <p:nvPr/>
          </p:nvSpPr>
          <p:spPr>
            <a:xfrm>
              <a:off x="4538770" y="3804286"/>
              <a:ext cx="187325" cy="200567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xmlns="" id="{0CB85260-3F9A-4A33-B7D3-1244DC31BC6A}"/>
                </a:ext>
              </a:extLst>
            </p:cNvPr>
            <p:cNvSpPr/>
            <p:nvPr/>
          </p:nvSpPr>
          <p:spPr>
            <a:xfrm>
              <a:off x="4538770" y="1326516"/>
              <a:ext cx="187325" cy="1955005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xmlns="" id="{1D90574D-BE90-47B5-9C84-66D6E593B35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5400000">
              <a:off x="4325886" y="3096148"/>
              <a:ext cx="1021307" cy="595537"/>
            </a:xfrm>
            <a:prstGeom prst="bentConnector4">
              <a:avLst>
                <a:gd name="adj1" fmla="val 324"/>
                <a:gd name="adj2" fmla="val 2138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xmlns="" id="{74CFB944-C40D-4EFC-B07B-10E9AE11CC8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5400000">
              <a:off x="4444802" y="2853406"/>
              <a:ext cx="783467" cy="595529"/>
            </a:xfrm>
            <a:prstGeom prst="bentConnector4">
              <a:avLst>
                <a:gd name="adj1" fmla="val 585"/>
                <a:gd name="adj2" fmla="val 1383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73AD5559-5DD7-4497-8E64-61172FE20CA3}"/>
                </a:ext>
              </a:extLst>
            </p:cNvPr>
            <p:cNvSpPr/>
            <p:nvPr/>
          </p:nvSpPr>
          <p:spPr>
            <a:xfrm>
              <a:off x="4726094" y="921543"/>
              <a:ext cx="2848662" cy="3798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F242725A-D64A-46A4-9856-90D09A552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504"/>
          <a:stretch/>
        </p:blipFill>
        <p:spPr>
          <a:xfrm>
            <a:off x="8742740" y="4074765"/>
            <a:ext cx="2486372" cy="135670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CC47A23F-B758-47EF-B683-8E3417B157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2560"/>
          <a:stretch/>
        </p:blipFill>
        <p:spPr>
          <a:xfrm>
            <a:off x="8751779" y="1971847"/>
            <a:ext cx="2486025" cy="132969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A9556C8-97F5-4167-BE1E-91481CB5C7D4}"/>
              </a:ext>
            </a:extLst>
          </p:cNvPr>
          <p:cNvSpPr/>
          <p:nvPr/>
        </p:nvSpPr>
        <p:spPr>
          <a:xfrm>
            <a:off x="1046453" y="3108960"/>
            <a:ext cx="2092142" cy="124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7740E6D-0F95-45AC-AB5B-C7F9BCEE9184}"/>
              </a:ext>
            </a:extLst>
          </p:cNvPr>
          <p:cNvSpPr/>
          <p:nvPr/>
        </p:nvSpPr>
        <p:spPr>
          <a:xfrm>
            <a:off x="1046453" y="4914900"/>
            <a:ext cx="2092142" cy="150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01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03C07D2-63EF-4A2A-9CFD-23D144F1DAD0}"/>
              </a:ext>
            </a:extLst>
          </p:cNvPr>
          <p:cNvGrpSpPr/>
          <p:nvPr/>
        </p:nvGrpSpPr>
        <p:grpSpPr>
          <a:xfrm>
            <a:off x="218114" y="1348382"/>
            <a:ext cx="5023495" cy="2405137"/>
            <a:chOff x="452419" y="2203245"/>
            <a:chExt cx="5023495" cy="24051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405137"/>
              <a:chOff x="1084082" y="1508289"/>
              <a:chExt cx="3693746" cy="24051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405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xmlns="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8852FE-60BC-4AC9-B33F-4283969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" y="4200405"/>
            <a:ext cx="5277587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D7387F4-24F7-4A76-A01D-2E67152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48" y="2353916"/>
            <a:ext cx="4521795" cy="27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9049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03C07D2-63EF-4A2A-9CFD-23D144F1DAD0}"/>
              </a:ext>
            </a:extLst>
          </p:cNvPr>
          <p:cNvGrpSpPr/>
          <p:nvPr/>
        </p:nvGrpSpPr>
        <p:grpSpPr>
          <a:xfrm>
            <a:off x="141978" y="1064547"/>
            <a:ext cx="5032956" cy="2975968"/>
            <a:chOff x="442958" y="2203245"/>
            <a:chExt cx="5032956" cy="29759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975968"/>
              <a:chOff x="1084082" y="1508289"/>
              <a:chExt cx="3693746" cy="29759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975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BC34840F-DC43-494B-A34D-3C04E2ABD901}"/>
                  </a:ext>
                </a:extLst>
              </p:cNvPr>
              <p:cNvSpPr txBox="1"/>
              <p:nvPr/>
            </p:nvSpPr>
            <p:spPr>
              <a:xfrm>
                <a:off x="1385741" y="3901612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21BB46E-4CCA-449C-95DC-E49F4F1F7195}"/>
                </a:ext>
              </a:extLst>
            </p:cNvPr>
            <p:cNvSpPr txBox="1"/>
            <p:nvPr/>
          </p:nvSpPr>
          <p:spPr>
            <a:xfrm>
              <a:off x="442958" y="350656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D6AE139-AC08-4449-916D-395D9CABBB6B}"/>
                </a:ext>
              </a:extLst>
            </p:cNvPr>
            <p:cNvSpPr txBox="1"/>
            <p:nvPr/>
          </p:nvSpPr>
          <p:spPr>
            <a:xfrm>
              <a:off x="810673" y="4596568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xmlns="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1123073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D988BA3-0E15-466E-8CFF-E186859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10" y="1982061"/>
            <a:ext cx="4096322" cy="3210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733F561-C9DC-4D8C-ADFC-98EA46C4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" y="4414110"/>
            <a:ext cx="519185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430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후기 및 성찰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HTML</a:t>
            </a:r>
            <a:r>
              <a:rPr lang="ko-KR" altLang="en-US" sz="1800" dirty="0"/>
              <a:t>과 </a:t>
            </a:r>
            <a:r>
              <a:rPr lang="en-US" altLang="ko-KR" sz="1800" dirty="0"/>
              <a:t>CSS</a:t>
            </a:r>
            <a:r>
              <a:rPr lang="ko-KR" altLang="en-US" sz="1800" dirty="0"/>
              <a:t>만으로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상호작용과 동적인 기능을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이를 구현하는 데 사용한 </a:t>
            </a:r>
            <a:r>
              <a:rPr lang="en-US" altLang="ko-KR" sz="1800" dirty="0"/>
              <a:t>input</a:t>
            </a:r>
            <a:r>
              <a:rPr lang="ko-KR" altLang="en-US" sz="1800" dirty="0"/>
              <a:t>태그와 </a:t>
            </a:r>
            <a:r>
              <a:rPr lang="en-US" altLang="ko-KR" sz="1800" dirty="0"/>
              <a:t>label</a:t>
            </a:r>
            <a:r>
              <a:rPr lang="ko-KR" altLang="en-US" sz="1800" dirty="0"/>
              <a:t>태그의 한계를 느낌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추후에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를 통해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기능을 향상하고 싶음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레이아웃</a:t>
            </a:r>
            <a:r>
              <a:rPr lang="en-US" altLang="ko-KR" sz="1800" dirty="0"/>
              <a:t>, </a:t>
            </a:r>
            <a:r>
              <a:rPr lang="ko-KR" altLang="en-US" sz="1800" dirty="0"/>
              <a:t>스타일</a:t>
            </a:r>
            <a:r>
              <a:rPr lang="en-US" altLang="ko-KR" sz="1800" dirty="0"/>
              <a:t>, </a:t>
            </a:r>
            <a:r>
              <a:rPr lang="ko-KR" altLang="en-US" sz="1800" dirty="0"/>
              <a:t>상호작용 등을 다루는 과정에서 수많은 실험과 시행착오를 통해 기술 습득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앞으로의 발전 방향을 고민하게 되는 좋은 계기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9384216-5236-4BCD-8C98-372C62F9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50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73B15CDB-6EEA-4143-968A-F4D907C4E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E524A1C1-F512-46EB-AF5F-2C6F4DB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E0D0621-5707-4DC8-ABFE-17399BD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04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주요 작업 내용</a:t>
            </a:r>
            <a:r>
              <a:rPr lang="en-US" altLang="ko-KR" sz="3200" b="1" dirty="0"/>
              <a:t>-</a:t>
            </a:r>
            <a:r>
              <a:rPr lang="ko-KR" altLang="en-US" sz="3200" b="1" dirty="0" err="1"/>
              <a:t>노성빈</a:t>
            </a:r>
            <a:endParaRPr lang="ko-KR" altLang="en-US" sz="3200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2400" dirty="0"/>
              <a:t> G room, H room, O room</a:t>
            </a:r>
            <a:r>
              <a:rPr lang="ko-KR" altLang="en-US" sz="2400" dirty="0"/>
              <a:t> 제작</a:t>
            </a:r>
            <a:endParaRPr lang="en-US" altLang="ko-KR" sz="2400" dirty="0"/>
          </a:p>
          <a:p>
            <a:pPr marL="971550" lvl="1" indent="-514350">
              <a:buAutoNum type="arabicPeriod"/>
            </a:pPr>
            <a:endParaRPr lang="en-US" altLang="ko-KR" sz="1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 </a:t>
            </a:r>
            <a:r>
              <a:rPr lang="ko-KR" altLang="en-US" sz="2400" b="1" dirty="0" err="1"/>
              <a:t>모달</a:t>
            </a:r>
            <a:r>
              <a:rPr lang="ko-KR" altLang="en-US" sz="2400" dirty="0"/>
              <a:t> 제작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input[type=“checkbox”]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FontTx/>
              <a:buAutoNum type="arabicPeriod"/>
            </a:pPr>
            <a:r>
              <a:rPr lang="ko-KR" altLang="en-US" sz="2400" dirty="0"/>
              <a:t> 모달에서 전환되는 </a:t>
            </a:r>
            <a:r>
              <a:rPr lang="ko-KR" altLang="en-US" sz="2400" b="1" dirty="0"/>
              <a:t>탭 </a:t>
            </a:r>
            <a:r>
              <a:rPr lang="ko-KR" altLang="en-US" sz="2400" dirty="0"/>
              <a:t>제작 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 </a:t>
            </a:r>
            <a:r>
              <a:rPr lang="en-US" altLang="ko-KR" sz="2400" dirty="0"/>
              <a:t>-. input[type=“radio”]</a:t>
            </a:r>
            <a:r>
              <a:rPr lang="ko-KR" altLang="en-US" sz="2400" dirty="0"/>
              <a:t>태그와 </a:t>
            </a:r>
            <a:r>
              <a:rPr lang="en-US" altLang="ko-KR" sz="2400" dirty="0"/>
              <a:t>label</a:t>
            </a:r>
            <a:r>
              <a:rPr lang="ko-KR" altLang="en-US" sz="2400" dirty="0"/>
              <a:t>태그 이용 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5B4F7C-DD49-4227-BDCB-E60F855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3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0B315B-5855-4F4C-9CA2-ED182673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" t="1" r="-1" b="-441"/>
          <a:stretch/>
        </p:blipFill>
        <p:spPr>
          <a:xfrm>
            <a:off x="3088604" y="1063188"/>
            <a:ext cx="6014792" cy="5462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865C4A54-79D1-404E-8E68-C2611501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8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724CDD5-5ABD-429E-8345-49F5174D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95681"/>
            <a:ext cx="5157787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/>
              <a:t>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B030056-488D-4E5A-AAB7-4CA1E7B6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871316"/>
            <a:ext cx="5157787" cy="4831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두개의 브라우저 창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2DDD8AA8-2F42-4209-9CA1-40AA445B1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95681"/>
            <a:ext cx="5183188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 err="1"/>
              <a:t>모달</a:t>
            </a:r>
            <a:endParaRPr lang="ko-KR" altLang="en-US" sz="1800" b="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59F0FEDC-0227-48A1-B895-CF538A5E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4871316"/>
            <a:ext cx="5183188" cy="483199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/>
              <a:t>브라우저 창 </a:t>
            </a:r>
            <a:r>
              <a:rPr lang="en-US" altLang="ko-KR" sz="1800" dirty="0"/>
              <a:t>+ </a:t>
            </a:r>
            <a:r>
              <a:rPr lang="ko-KR" altLang="en-US" sz="1800" dirty="0"/>
              <a:t>레이어 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900B50E-6EEA-4E37-BF6F-A3DF7FE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6" y="1528429"/>
            <a:ext cx="4993125" cy="32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A3F19C5-0B49-451B-8E1B-B8554BC3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9" y="1528429"/>
            <a:ext cx="4993125" cy="329333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xmlns="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xmlns="" id="{53B22597-ABFB-40C1-8CAF-C68529ACA7E7}"/>
              </a:ext>
            </a:extLst>
          </p:cNvPr>
          <p:cNvSpPr txBox="1">
            <a:spLocks/>
          </p:cNvSpPr>
          <p:nvPr/>
        </p:nvSpPr>
        <p:spPr>
          <a:xfrm>
            <a:off x="6172200" y="5329310"/>
            <a:ext cx="5183188" cy="187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페이지 전환 없음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빠르고 편리하게 느낌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F02796B-2B02-4391-9818-C847772AC555}"/>
              </a:ext>
            </a:extLst>
          </p:cNvPr>
          <p:cNvSpPr/>
          <p:nvPr/>
        </p:nvSpPr>
        <p:spPr>
          <a:xfrm>
            <a:off x="6096000" y="847288"/>
            <a:ext cx="5425440" cy="542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57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(3)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xmlns="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xmlns="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개의 </a:t>
            </a:r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개의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활성화되는 </a:t>
            </a:r>
            <a:r>
              <a:rPr lang="en-US" altLang="ko-KR" sz="1800" dirty="0"/>
              <a:t>div </a:t>
            </a:r>
            <a:r>
              <a:rPr lang="ko-KR" altLang="en-US" sz="1800" dirty="0"/>
              <a:t>생성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318246B8-8EAB-4BB1-A267-E357173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4" y="4385221"/>
            <a:ext cx="3496163" cy="1276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4FD890F4-A622-4B81-B220-2CEA622C9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9"/>
          <a:stretch/>
        </p:blipFill>
        <p:spPr>
          <a:xfrm>
            <a:off x="5713339" y="4066089"/>
            <a:ext cx="2324424" cy="19147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59334393-30A9-4D30-9E8F-CA653551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93931" y="3894151"/>
            <a:ext cx="18859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FD289EF9-BDAC-4747-886E-A6BD9246BB88}"/>
              </a:ext>
            </a:extLst>
          </p:cNvPr>
          <p:cNvCxnSpPr/>
          <p:nvPr/>
        </p:nvCxnSpPr>
        <p:spPr>
          <a:xfrm>
            <a:off x="6096000" y="50133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xmlns="" id="{A7C5FF2F-BC3D-4633-823A-3769B6C3660F}"/>
              </a:ext>
            </a:extLst>
          </p:cNvPr>
          <p:cNvCxnSpPr/>
          <p:nvPr/>
        </p:nvCxnSpPr>
        <p:spPr>
          <a:xfrm>
            <a:off x="6096000" y="57372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59047242-082F-4B1A-97BA-FC1E431560D4}"/>
              </a:ext>
            </a:extLst>
          </p:cNvPr>
          <p:cNvGrpSpPr/>
          <p:nvPr/>
        </p:nvGrpSpPr>
        <p:grpSpPr>
          <a:xfrm>
            <a:off x="6724650" y="1783861"/>
            <a:ext cx="2181225" cy="666750"/>
            <a:chOff x="7115175" y="1508143"/>
            <a:chExt cx="2181225" cy="66675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76B7FA7C-E640-4BBF-87CD-FE741858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15175" y="1508143"/>
              <a:ext cx="2181225" cy="6667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45E56F11-4D97-4052-A4D3-B1231D3AB739}"/>
                </a:ext>
              </a:extLst>
            </p:cNvPr>
            <p:cNvSpPr/>
            <p:nvPr/>
          </p:nvSpPr>
          <p:spPr>
            <a:xfrm>
              <a:off x="7115175" y="1604644"/>
              <a:ext cx="922588" cy="3370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5ACE2916-A9A0-4A45-BE01-6FF2F74B33FB}"/>
                </a:ext>
              </a:extLst>
            </p:cNvPr>
            <p:cNvSpPr/>
            <p:nvPr/>
          </p:nvSpPr>
          <p:spPr>
            <a:xfrm>
              <a:off x="8037762" y="1604644"/>
              <a:ext cx="1258637" cy="33704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090AE216-D30F-4B2F-9532-A594738E6CB2}"/>
              </a:ext>
            </a:extLst>
          </p:cNvPr>
          <p:cNvGrpSpPr/>
          <p:nvPr/>
        </p:nvGrpSpPr>
        <p:grpSpPr>
          <a:xfrm>
            <a:off x="1877200" y="1676388"/>
            <a:ext cx="3409950" cy="895350"/>
            <a:chOff x="1720016" y="1460249"/>
            <a:chExt cx="3409950" cy="89535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DC41C589-58AD-4795-B6DD-DC9F4EC6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016" y="1460249"/>
              <a:ext cx="3409950" cy="89535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65454B4E-B816-49A1-99EB-AA195985A218}"/>
                </a:ext>
              </a:extLst>
            </p:cNvPr>
            <p:cNvSpPr/>
            <p:nvPr/>
          </p:nvSpPr>
          <p:spPr>
            <a:xfrm>
              <a:off x="1834094" y="1604160"/>
              <a:ext cx="3181794" cy="179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A5A53804-4232-46FB-871D-A4E0C504E338}"/>
                </a:ext>
              </a:extLst>
            </p:cNvPr>
            <p:cNvSpPr/>
            <p:nvPr/>
          </p:nvSpPr>
          <p:spPr>
            <a:xfrm>
              <a:off x="1834094" y="1804862"/>
              <a:ext cx="2442631" cy="38040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5855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2C101193-DA78-411B-955D-3D0A29D1A80C}"/>
              </a:ext>
            </a:extLst>
          </p:cNvPr>
          <p:cNvGrpSpPr/>
          <p:nvPr/>
        </p:nvGrpSpPr>
        <p:grpSpPr>
          <a:xfrm>
            <a:off x="4862213" y="2893014"/>
            <a:ext cx="4087847" cy="717228"/>
            <a:chOff x="4862213" y="2893014"/>
            <a:chExt cx="4087847" cy="71722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597A9E19-6CFC-4340-854D-80C5673F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133"/>
            <a:stretch/>
          </p:blipFill>
          <p:spPr>
            <a:xfrm>
              <a:off x="4862213" y="2893014"/>
              <a:ext cx="4087847" cy="47094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3B1D87DA-922A-47D2-9BA5-BFE75FA5DF1E}"/>
                </a:ext>
              </a:extLst>
            </p:cNvPr>
            <p:cNvGrpSpPr/>
            <p:nvPr/>
          </p:nvGrpSpPr>
          <p:grpSpPr>
            <a:xfrm>
              <a:off x="4862213" y="3354885"/>
              <a:ext cx="4087847" cy="255357"/>
              <a:chOff x="4862213" y="3710896"/>
              <a:chExt cx="4087847" cy="25535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0FF04EBB-3F9D-4161-B07B-2056E36ED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764" b="5303"/>
              <a:stretch/>
            </p:blipFill>
            <p:spPr>
              <a:xfrm>
                <a:off x="4862213" y="3710896"/>
                <a:ext cx="4087847" cy="13259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3068089B-FC9E-4724-AF9B-404CFDC8F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74" b="-107"/>
              <a:stretch/>
            </p:blipFill>
            <p:spPr>
              <a:xfrm>
                <a:off x="4862213" y="3833660"/>
                <a:ext cx="4087847" cy="132593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(4)</a:t>
            </a:r>
            <a:endParaRPr lang="ko-KR" altLang="en-US" sz="3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08D951B-048C-488E-BCE2-26E187A0AF13}"/>
              </a:ext>
            </a:extLst>
          </p:cNvPr>
          <p:cNvGrpSpPr/>
          <p:nvPr/>
        </p:nvGrpSpPr>
        <p:grpSpPr>
          <a:xfrm>
            <a:off x="9076912" y="1935958"/>
            <a:ext cx="2962688" cy="2429214"/>
            <a:chOff x="8967581" y="1935958"/>
            <a:chExt cx="2962688" cy="24292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93D103F7-45FE-46AC-AD9E-5F6813AC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581" y="1935958"/>
              <a:ext cx="2962688" cy="242921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A13DADFD-1595-45DD-A89A-2472936DED7B}"/>
                </a:ext>
              </a:extLst>
            </p:cNvPr>
            <p:cNvCxnSpPr/>
            <p:nvPr/>
          </p:nvCxnSpPr>
          <p:spPr>
            <a:xfrm>
              <a:off x="9410700" y="2276507"/>
              <a:ext cx="10382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74AD0C3-AC2D-4724-AFAF-6DB5F7E21671}"/>
              </a:ext>
            </a:extLst>
          </p:cNvPr>
          <p:cNvGrpSpPr/>
          <p:nvPr/>
        </p:nvGrpSpPr>
        <p:grpSpPr>
          <a:xfrm>
            <a:off x="9077982" y="4833651"/>
            <a:ext cx="2960547" cy="453752"/>
            <a:chOff x="9023017" y="4503975"/>
            <a:chExt cx="2960547" cy="45375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0E352166-5FA1-4B26-9B8D-BCBBC18B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017" y="4503975"/>
              <a:ext cx="2960547" cy="453752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66C98814-04DE-4900-B813-226FC0325E7D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4781582"/>
              <a:ext cx="866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66563FC7-E030-48B0-9008-527646CAC46B}"/>
              </a:ext>
            </a:extLst>
          </p:cNvPr>
          <p:cNvGrpSpPr/>
          <p:nvPr/>
        </p:nvGrpSpPr>
        <p:grpSpPr>
          <a:xfrm>
            <a:off x="132389" y="1453508"/>
            <a:ext cx="4602974" cy="4405367"/>
            <a:chOff x="132389" y="1453508"/>
            <a:chExt cx="4602974" cy="440536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39511683-7EB5-46CB-9C6F-AF9783909A3D}"/>
                </a:ext>
              </a:extLst>
            </p:cNvPr>
            <p:cNvGrpSpPr/>
            <p:nvPr/>
          </p:nvGrpSpPr>
          <p:grpSpPr>
            <a:xfrm>
              <a:off x="132389" y="1453508"/>
              <a:ext cx="4602974" cy="4405367"/>
              <a:chOff x="640207" y="1568978"/>
              <a:chExt cx="4602974" cy="44053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919BE9E4-A24B-4DAF-A6CC-F163C6810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33"/>
              <a:stretch/>
            </p:blipFill>
            <p:spPr>
              <a:xfrm>
                <a:off x="640207" y="1568978"/>
                <a:ext cx="4602974" cy="440536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1871BB6D-F39C-4D46-BD76-9AC7C144911A}"/>
                  </a:ext>
                </a:extLst>
              </p:cNvPr>
              <p:cNvSpPr/>
              <p:nvPr/>
            </p:nvSpPr>
            <p:spPr>
              <a:xfrm>
                <a:off x="4507706" y="1586231"/>
                <a:ext cx="323850" cy="1908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7510F40D-4720-4119-99A5-B8FD93070A70}"/>
                  </a:ext>
                </a:extLst>
              </p:cNvPr>
              <p:cNvSpPr/>
              <p:nvPr/>
            </p:nvSpPr>
            <p:spPr>
              <a:xfrm>
                <a:off x="1896913" y="3135091"/>
                <a:ext cx="1751162" cy="12557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3173938-EA28-4C00-8EE5-A2E523F2AE32}"/>
                </a:ext>
              </a:extLst>
            </p:cNvPr>
            <p:cNvSpPr/>
            <p:nvPr/>
          </p:nvSpPr>
          <p:spPr>
            <a:xfrm>
              <a:off x="1457324" y="3071813"/>
              <a:ext cx="1640681" cy="111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C97011A4-2148-4BAA-88EE-A05E7989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67"/>
          <a:stretch/>
        </p:blipFill>
        <p:spPr>
          <a:xfrm>
            <a:off x="4838864" y="7569723"/>
            <a:ext cx="4087847" cy="132593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:a16="http://schemas.microsoft.com/office/drawing/2014/main" xmlns="" id="{CDD9CAAD-53B7-46A1-81FF-ADEB27DF449E}"/>
              </a:ext>
            </a:extLst>
          </p:cNvPr>
          <p:cNvSpPr/>
          <p:nvPr/>
        </p:nvSpPr>
        <p:spPr>
          <a:xfrm>
            <a:off x="5105122" y="3009192"/>
            <a:ext cx="92279" cy="20133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xmlns="" id="{C76F2290-CD96-408F-B9F9-2C4D7DE976DD}"/>
              </a:ext>
            </a:extLst>
          </p:cNvPr>
          <p:cNvSpPr/>
          <p:nvPr/>
        </p:nvSpPr>
        <p:spPr>
          <a:xfrm>
            <a:off x="5105122" y="3269370"/>
            <a:ext cx="92279" cy="186183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0E4245B4-B3F1-48A3-9F52-DDCB7B38A855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140257" y="3362462"/>
            <a:ext cx="1964865" cy="2850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C86D8F83-D184-47EE-AFD7-66F154A35162}"/>
              </a:ext>
            </a:extLst>
          </p:cNvPr>
          <p:cNvCxnSpPr>
            <a:cxnSpLocks/>
            <a:stCxn id="40" idx="1"/>
            <a:endCxn id="22" idx="2"/>
          </p:cNvCxnSpPr>
          <p:nvPr/>
        </p:nvCxnSpPr>
        <p:spPr>
          <a:xfrm flipH="1" flipV="1">
            <a:off x="4161813" y="1661572"/>
            <a:ext cx="943309" cy="1448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991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r>
              <a:rPr lang="en-US" altLang="ko-KR" sz="3200" b="1" dirty="0"/>
              <a:t>(5)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19BE9E4-A24B-4DAF-A6CC-F163C68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/>
          <a:stretch/>
        </p:blipFill>
        <p:spPr>
          <a:xfrm>
            <a:off x="6959267" y="1399135"/>
            <a:ext cx="4602974" cy="44053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03C07D2-63EF-4A2A-9CFD-23D144F1DAD0}"/>
              </a:ext>
            </a:extLst>
          </p:cNvPr>
          <p:cNvGrpSpPr/>
          <p:nvPr/>
        </p:nvGrpSpPr>
        <p:grpSpPr>
          <a:xfrm>
            <a:off x="290856" y="916949"/>
            <a:ext cx="5023495" cy="3743180"/>
            <a:chOff x="452419" y="2203245"/>
            <a:chExt cx="5023495" cy="37431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3139125"/>
              <a:chOff x="1084082" y="1508289"/>
              <a:chExt cx="3693746" cy="313912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3139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비밀번호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xmlns="" id="{9D76D915-39B0-4B66-BA3B-3AA67158A4AC}"/>
                  </a:ext>
                </a:extLst>
              </p:cNvPr>
              <p:cNvCxnSpPr/>
              <p:nvPr/>
            </p:nvCxnSpPr>
            <p:spPr>
              <a:xfrm>
                <a:off x="1216092" y="39969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01E595BB-EF96-4593-9C26-D43C68B71E43}"/>
                  </a:ext>
                </a:extLst>
              </p:cNvPr>
              <p:cNvSpPr txBox="1"/>
              <p:nvPr/>
            </p:nvSpPr>
            <p:spPr>
              <a:xfrm>
                <a:off x="1216092" y="4127254"/>
                <a:ext cx="876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E1EB6492-5A20-4E47-837C-45E2199AFE2F}"/>
                  </a:ext>
                </a:extLst>
              </p:cNvPr>
              <p:cNvSpPr txBox="1"/>
              <p:nvPr/>
            </p:nvSpPr>
            <p:spPr>
              <a:xfrm>
                <a:off x="2376474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8C9DD565-CEAA-427A-A03D-FBDFC6333946}"/>
                  </a:ext>
                </a:extLst>
              </p:cNvPr>
              <p:cNvSpPr txBox="1"/>
              <p:nvPr/>
            </p:nvSpPr>
            <p:spPr>
              <a:xfrm>
                <a:off x="3536857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SignUp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9056C4A-051C-439A-A617-7231A8D8E364}"/>
                </a:ext>
              </a:extLst>
            </p:cNvPr>
            <p:cNvSpPr txBox="1"/>
            <p:nvPr/>
          </p:nvSpPr>
          <p:spPr>
            <a:xfrm>
              <a:off x="2458280" y="557709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29BC0F38-9FED-49D8-8B19-3FE5186BC027}"/>
                </a:ext>
              </a:extLst>
            </p:cNvPr>
            <p:cNvSpPr txBox="1"/>
            <p:nvPr/>
          </p:nvSpPr>
          <p:spPr>
            <a:xfrm>
              <a:off x="4234943" y="539242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xmlns="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xmlns="" id="{9F23D0DB-73FB-40D6-9E2D-00EC2D24AF33}"/>
                </a:ext>
              </a:extLst>
            </p:cNvPr>
            <p:cNvSpPr/>
            <p:nvPr/>
          </p:nvSpPr>
          <p:spPr>
            <a:xfrm rot="16200000">
              <a:off x="2754573" y="4748637"/>
              <a:ext cx="443060" cy="12875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0C9A9A7-6947-42CD-8131-E0290E450711}"/>
                </a:ext>
              </a:extLst>
            </p:cNvPr>
            <p:cNvSpPr txBox="1"/>
            <p:nvPr/>
          </p:nvSpPr>
          <p:spPr>
            <a:xfrm>
              <a:off x="791322" y="4507255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xmlns="" id="{9DEA8395-765C-479A-974E-39CE496B16D7}"/>
              </a:ext>
            </a:extLst>
          </p:cNvPr>
          <p:cNvSpPr/>
          <p:nvPr/>
        </p:nvSpPr>
        <p:spPr>
          <a:xfrm>
            <a:off x="5556268" y="3217718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1A034E76-5028-40EB-8631-9943BAAC96E2}"/>
              </a:ext>
            </a:extLst>
          </p:cNvPr>
          <p:cNvGrpSpPr/>
          <p:nvPr/>
        </p:nvGrpSpPr>
        <p:grpSpPr>
          <a:xfrm>
            <a:off x="1540688" y="4671542"/>
            <a:ext cx="3558408" cy="1972248"/>
            <a:chOff x="4011885" y="820250"/>
            <a:chExt cx="4087847" cy="226569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C21F81A6-1D97-46DD-96C9-F2A8EE93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07" b="86424"/>
            <a:stretch/>
          </p:blipFill>
          <p:spPr>
            <a:xfrm>
              <a:off x="4011885" y="820250"/>
              <a:ext cx="4087847" cy="1075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B4859974-4743-46BC-82CD-4C31F7105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482" b="6797"/>
            <a:stretch/>
          </p:blipFill>
          <p:spPr>
            <a:xfrm>
              <a:off x="4011885" y="2967875"/>
              <a:ext cx="4087847" cy="11806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425CC8C2-CB41-4F41-8460-767B30F9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43" b="51411"/>
            <a:stretch/>
          </p:blipFill>
          <p:spPr>
            <a:xfrm>
              <a:off x="4011885" y="919791"/>
              <a:ext cx="4087847" cy="20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0993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(1)</a:t>
            </a:r>
            <a:endParaRPr lang="ko-KR" altLang="en-US" sz="32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3E56A6B1-1EDD-4424-BB1F-EC0CC9FB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" t="1" r="-1" b="-441"/>
          <a:stretch/>
        </p:blipFill>
        <p:spPr>
          <a:xfrm>
            <a:off x="3088604" y="893838"/>
            <a:ext cx="6014792" cy="5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31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  <a:r>
              <a:rPr lang="en-US" altLang="ko-KR" sz="3200" b="1" dirty="0"/>
              <a:t>(2)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xmlns="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xmlns="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각각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 및 기존 컨텐츠 숨김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826475-29FC-4E5A-8834-1355160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47521" y="4034670"/>
            <a:ext cx="19050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2A37BF-547C-48F5-AED4-DCC437B8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8" y="1520923"/>
            <a:ext cx="3234296" cy="952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936ECA7-C706-44EE-B5ED-5B9D2A6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2245" y="1630324"/>
            <a:ext cx="1905000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B069092-C80B-4601-A8EB-4C4CF78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28" y="3318233"/>
            <a:ext cx="3291759" cy="3176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761ADF0-28FF-46FB-B6D2-2FEBD1EC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806" y="3318234"/>
            <a:ext cx="3127960" cy="3176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2718BF7-841B-4C67-B9A6-D818AE963761}"/>
              </a:ext>
            </a:extLst>
          </p:cNvPr>
          <p:cNvSpPr/>
          <p:nvPr/>
        </p:nvSpPr>
        <p:spPr>
          <a:xfrm>
            <a:off x="2064470" y="1692369"/>
            <a:ext cx="2931736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2A48D026-2294-4A46-832F-68B3C3499CC4}"/>
              </a:ext>
            </a:extLst>
          </p:cNvPr>
          <p:cNvSpPr/>
          <p:nvPr/>
        </p:nvSpPr>
        <p:spPr>
          <a:xfrm>
            <a:off x="2064470" y="1987513"/>
            <a:ext cx="1888405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2A98CECD-4EA2-4AE1-BE60-1BF334872C1B}"/>
              </a:ext>
            </a:extLst>
          </p:cNvPr>
          <p:cNvSpPr/>
          <p:nvPr/>
        </p:nvSpPr>
        <p:spPr>
          <a:xfrm>
            <a:off x="2064470" y="2162126"/>
            <a:ext cx="2063030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E9EB3B4A-4A90-4A7D-8D2D-7105AA64A941}"/>
              </a:ext>
            </a:extLst>
          </p:cNvPr>
          <p:cNvSpPr/>
          <p:nvPr/>
        </p:nvSpPr>
        <p:spPr>
          <a:xfrm>
            <a:off x="2064470" y="1836860"/>
            <a:ext cx="3091975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E9951BA-04BE-43DD-AE0D-920C90AEF9D5}"/>
              </a:ext>
            </a:extLst>
          </p:cNvPr>
          <p:cNvSpPr/>
          <p:nvPr/>
        </p:nvSpPr>
        <p:spPr>
          <a:xfrm>
            <a:off x="5972175" y="1747838"/>
            <a:ext cx="614364" cy="5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E699B97-1DF6-463A-8F0A-943D20762F95}"/>
              </a:ext>
            </a:extLst>
          </p:cNvPr>
          <p:cNvSpPr/>
          <p:nvPr/>
        </p:nvSpPr>
        <p:spPr>
          <a:xfrm>
            <a:off x="6622256" y="1747838"/>
            <a:ext cx="707231" cy="5506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85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678</Words>
  <Application>Microsoft Office PowerPoint</Application>
  <PresentationFormat>사용자 지정</PresentationFormat>
  <Paragraphs>158</Paragraphs>
  <Slides>14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프로젝트 1차 정리</vt:lpstr>
      <vt:lpstr>주요 작업 내용-노성빈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후기 및 성찰</vt:lpstr>
      <vt:lpstr>예상질문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</cp:lastModifiedBy>
  <cp:revision>128</cp:revision>
  <dcterms:created xsi:type="dcterms:W3CDTF">2024-03-13T07:17:03Z</dcterms:created>
  <dcterms:modified xsi:type="dcterms:W3CDTF">2024-03-17T10:11:50Z</dcterms:modified>
</cp:coreProperties>
</file>